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306" r:id="rId3"/>
    <p:sldId id="312" r:id="rId4"/>
    <p:sldId id="313" r:id="rId5"/>
    <p:sldId id="314" r:id="rId6"/>
    <p:sldId id="325" r:id="rId7"/>
    <p:sldId id="326" r:id="rId8"/>
    <p:sldId id="319" r:id="rId9"/>
    <p:sldId id="309" r:id="rId10"/>
    <p:sldId id="320" r:id="rId11"/>
    <p:sldId id="321" r:id="rId12"/>
    <p:sldId id="323" r:id="rId13"/>
    <p:sldId id="322" r:id="rId14"/>
  </p:sldIdLst>
  <p:sldSz cx="9144000" cy="6858000" type="screen4x3"/>
  <p:notesSz cx="6858000" cy="9144000"/>
  <p:embeddedFontLst>
    <p:embeddedFont>
      <p:font typeface="Tuffy-TTF" panose="020B0603060100000000" charset="0"/>
      <p:regular r:id="rId17"/>
      <p:bold r:id="rId18"/>
      <p:italic r:id="rId19"/>
      <p:boldItalic r:id="rId20"/>
    </p:embeddedFont>
    <p:embeddedFont>
      <p:font typeface="Twinkl SemiBold" pitchFamily="2" charset="0"/>
      <p:bold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A94967"/>
    <a:srgbClr val="F9F6FA"/>
    <a:srgbClr val="F9B000"/>
    <a:srgbClr val="D82233"/>
    <a:srgbClr val="AEE9EC"/>
    <a:srgbClr val="D83A5E"/>
    <a:srgbClr val="2DB6BC"/>
    <a:srgbClr val="F5CFD8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7" autoAdjust="0"/>
    <p:restoredTop sz="94660"/>
  </p:normalViewPr>
  <p:slideViewPr>
    <p:cSldViewPr showGuides="1">
      <p:cViewPr varScale="1">
        <p:scale>
          <a:sx n="73" d="100"/>
          <a:sy n="73" d="100"/>
        </p:scale>
        <p:origin x="123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10/05/2020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10/05/2020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FDC2F-79C3-44FF-A836-0981C9BD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21222" r="2482" b="-1"/>
          <a:stretch/>
        </p:blipFill>
        <p:spPr>
          <a:xfrm>
            <a:off x="504609" y="1725229"/>
            <a:ext cx="8106074" cy="4634808"/>
          </a:xfrm>
          <a:prstGeom prst="roundRect">
            <a:avLst>
              <a:gd name="adj" fmla="val 4246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925709E-3794-4675-BD13-CAAE0031E2A5}"/>
              </a:ext>
            </a:extLst>
          </p:cNvPr>
          <p:cNvSpPr txBox="1">
            <a:spLocks/>
          </p:cNvSpPr>
          <p:nvPr/>
        </p:nvSpPr>
        <p:spPr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/>
              <a:t>Sentence Time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58D26B-B222-41AB-BCC3-660115B50A06}"/>
              </a:ext>
            </a:extLst>
          </p:cNvPr>
          <p:cNvSpPr/>
          <p:nvPr/>
        </p:nvSpPr>
        <p:spPr>
          <a:xfrm>
            <a:off x="684213" y="1338263"/>
            <a:ext cx="7775575" cy="86660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Suddenly, a grumpy-looking man appears from the house and looks up and down the road. What does he say?</a:t>
            </a:r>
          </a:p>
        </p:txBody>
      </p:sp>
    </p:spTree>
    <p:extLst>
      <p:ext uri="{BB962C8B-B14F-4D97-AF65-F5344CB8AC3E}">
        <p14:creationId xmlns:p14="http://schemas.microsoft.com/office/powerpoint/2010/main" val="88162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61FD5F2-DA5F-44F9-89C5-E9D973B27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726434"/>
            <a:ext cx="4590724" cy="23622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8FB6A9D-727D-413F-8332-5E2B48499743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4C8160-C06A-4DEC-BA55-F37C487DA4C3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75149D-107E-4F3E-8ECC-67E007676428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D83B72-BBD2-4757-8419-A7F21929C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8"/>
          <a:stretch/>
        </p:blipFill>
        <p:spPr>
          <a:xfrm>
            <a:off x="5232886" y="1196752"/>
            <a:ext cx="1990517" cy="5220981"/>
          </a:xfrm>
          <a:prstGeom prst="rect">
            <a:avLst/>
          </a:prstGeom>
        </p:spPr>
      </p:pic>
      <p:sp>
        <p:nvSpPr>
          <p:cNvPr id="15" name="Sound Buttons">
            <a:extLst>
              <a:ext uri="{FF2B5EF4-FFF2-40B4-BE49-F238E27FC236}">
                <a16:creationId xmlns:a16="http://schemas.microsoft.com/office/drawing/2014/main" id="{232127ED-FCC1-431C-9674-9A8266B224EF}"/>
              </a:ext>
            </a:extLst>
          </p:cNvPr>
          <p:cNvSpPr/>
          <p:nvPr/>
        </p:nvSpPr>
        <p:spPr>
          <a:xfrm>
            <a:off x="755650" y="5651500"/>
            <a:ext cx="2644775" cy="4318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sp>
        <p:nvSpPr>
          <p:cNvPr id="14" name="Rectangle: Rounded Corners 63">
            <a:extLst>
              <a:ext uri="{FF2B5EF4-FFF2-40B4-BE49-F238E27FC236}">
                <a16:creationId xmlns:a16="http://schemas.microsoft.com/office/drawing/2014/main" id="{398AC97A-13AA-4963-AD23-53C396AE1DC2}"/>
              </a:ext>
            </a:extLst>
          </p:cNvPr>
          <p:cNvSpPr/>
          <p:nvPr/>
        </p:nvSpPr>
        <p:spPr bwMode="auto">
          <a:xfrm>
            <a:off x="1151779" y="3870855"/>
            <a:ext cx="6903218" cy="15097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80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“I </a:t>
            </a:r>
            <a:r>
              <a:rPr lang="en-GB" sz="3200" dirty="0">
                <a:solidFill>
                  <a:srgbClr val="DE1E5A"/>
                </a:solidFill>
              </a:rPr>
              <a:t>asked</a:t>
            </a:r>
            <a:r>
              <a:rPr lang="en-GB" sz="3200" dirty="0">
                <a:solidFill>
                  <a:schemeClr val="tx1"/>
                </a:solidFill>
              </a:rPr>
              <a:t> for a test tube but the mailman has not </a:t>
            </a:r>
            <a:r>
              <a:rPr lang="en-GB" sz="3200" dirty="0">
                <a:solidFill>
                  <a:srgbClr val="DE1E5A"/>
                </a:solidFill>
              </a:rPr>
              <a:t>called</a:t>
            </a:r>
            <a:r>
              <a:rPr lang="en-GB" sz="3200" dirty="0">
                <a:solidFill>
                  <a:schemeClr val="tx1"/>
                </a:solidFill>
              </a:rPr>
              <a:t> yet!”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2732C0-4B78-4924-AA70-FBEF361A9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7" y="950808"/>
            <a:ext cx="1167037" cy="1886082"/>
          </a:xfrm>
          <a:prstGeom prst="rect">
            <a:avLst/>
          </a:prstGeom>
        </p:spPr>
      </p:pic>
      <p:grpSp>
        <p:nvGrpSpPr>
          <p:cNvPr id="11" name="Show button">
            <a:extLst>
              <a:ext uri="{FF2B5EF4-FFF2-40B4-BE49-F238E27FC236}">
                <a16:creationId xmlns:a16="http://schemas.microsoft.com/office/drawing/2014/main" id="{637E8E93-C18D-4C7E-9A61-27D971752CCD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34025"/>
            <a:ext cx="1498600" cy="666750"/>
            <a:chOff x="6914614" y="5534675"/>
            <a:chExt cx="1499293" cy="666848"/>
          </a:xfrm>
        </p:grpSpPr>
        <p:sp>
          <p:nvSpPr>
            <p:cNvPr id="12" name="Rectangle: Rounded Corners 19">
              <a:extLst>
                <a:ext uri="{FF2B5EF4-FFF2-40B4-BE49-F238E27FC236}">
                  <a16:creationId xmlns:a16="http://schemas.microsoft.com/office/drawing/2014/main" id="{D6378CCE-38C8-4312-886B-73C297B04943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4330B6-4543-4F96-B0A3-065F342F1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sp>
        <p:nvSpPr>
          <p:cNvPr id="26" name="Arc 25">
            <a:extLst>
              <a:ext uri="{FF2B5EF4-FFF2-40B4-BE49-F238E27FC236}">
                <a16:creationId xmlns:a16="http://schemas.microsoft.com/office/drawing/2014/main" id="{6E025B33-5966-4577-ACFA-A69F3C214953}"/>
              </a:ext>
            </a:extLst>
          </p:cNvPr>
          <p:cNvSpPr/>
          <p:nvPr/>
        </p:nvSpPr>
        <p:spPr>
          <a:xfrm rot="7906188">
            <a:off x="5370165" y="4095943"/>
            <a:ext cx="496703" cy="51518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431F92-FE55-4562-AB61-F66990AA1D54}"/>
              </a:ext>
            </a:extLst>
          </p:cNvPr>
          <p:cNvCxnSpPr/>
          <p:nvPr/>
        </p:nvCxnSpPr>
        <p:spPr>
          <a:xfrm>
            <a:off x="3581817" y="453601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5BF913-2C84-4656-83C5-581F98A538B6}"/>
              </a:ext>
            </a:extLst>
          </p:cNvPr>
          <p:cNvCxnSpPr/>
          <p:nvPr/>
        </p:nvCxnSpPr>
        <p:spPr>
          <a:xfrm>
            <a:off x="2352491" y="5031105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4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F533C0-4735-4B62-BBCF-2668CBD37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" r="1947" b="-1"/>
          <a:stretch/>
        </p:blipFill>
        <p:spPr>
          <a:xfrm>
            <a:off x="512994" y="497964"/>
            <a:ext cx="8106074" cy="5862074"/>
          </a:xfrm>
          <a:prstGeom prst="roundRect">
            <a:avLst>
              <a:gd name="adj" fmla="val 2224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9B9D59-20C9-478B-928F-EFDE37BA0B45}"/>
              </a:ext>
            </a:extLst>
          </p:cNvPr>
          <p:cNvSpPr/>
          <p:nvPr/>
        </p:nvSpPr>
        <p:spPr>
          <a:xfrm>
            <a:off x="683568" y="5085184"/>
            <a:ext cx="7776863" cy="11004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The man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saw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 and Sam standi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outside his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house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“Are you the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ai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lman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test tube I n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to use?” he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Kit.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“No,” repl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ie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Kit. “But I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igh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 be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able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help you…”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45ADDE9-765D-414F-9A7A-8948BF94CC2E}"/>
              </a:ext>
            </a:extLst>
          </p:cNvPr>
          <p:cNvSpPr/>
          <p:nvPr/>
        </p:nvSpPr>
        <p:spPr>
          <a:xfrm rot="7906188">
            <a:off x="5367121" y="5153370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18D55B5-6EEA-4A0D-A7AA-85A5F78BAAD1}"/>
              </a:ext>
            </a:extLst>
          </p:cNvPr>
          <p:cNvSpPr/>
          <p:nvPr/>
        </p:nvSpPr>
        <p:spPr>
          <a:xfrm rot="7906188">
            <a:off x="3961613" y="5453580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BDE99D8-43B5-4021-85A0-D32E8CD06F03}"/>
              </a:ext>
            </a:extLst>
          </p:cNvPr>
          <p:cNvSpPr/>
          <p:nvPr/>
        </p:nvSpPr>
        <p:spPr>
          <a:xfrm rot="7906188">
            <a:off x="5485613" y="5456893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1389C4E-9783-4C06-89D5-DACA07710364}"/>
              </a:ext>
            </a:extLst>
          </p:cNvPr>
          <p:cNvSpPr txBox="1">
            <a:spLocks/>
          </p:cNvSpPr>
          <p:nvPr/>
        </p:nvSpPr>
        <p:spPr>
          <a:xfrm>
            <a:off x="1763713" y="557664"/>
            <a:ext cx="6913562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/>
              <a:t>Today, we have learnt…</a:t>
            </a:r>
            <a:endParaRPr lang="en-GB" altLang="en-US" b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B4FAF4-11EE-4C34-AA81-F5C59B5CDC8F}"/>
              </a:ext>
            </a:extLst>
          </p:cNvPr>
          <p:cNvSpPr txBox="1">
            <a:spLocks/>
          </p:cNvSpPr>
          <p:nvPr/>
        </p:nvSpPr>
        <p:spPr bwMode="auto">
          <a:xfrm>
            <a:off x="2333625" y="2765877"/>
            <a:ext cx="6913563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9600" dirty="0" err="1">
                <a:latin typeface="+mn-lt"/>
              </a:rPr>
              <a:t>u_e</a:t>
            </a:r>
            <a:endParaRPr lang="en-GB" altLang="en-US" sz="9600" b="0" dirty="0"/>
          </a:p>
          <a:p>
            <a:pPr algn="ctr" eaLnBrk="1" hangingPunct="1">
              <a:defRPr/>
            </a:pPr>
            <a:r>
              <a:rPr lang="en-GB" altLang="en-US" sz="4800" b="0" dirty="0"/>
              <a:t>saying /</a:t>
            </a:r>
            <a:r>
              <a:rPr lang="en-GB" altLang="en-US" sz="4800" b="0" dirty="0" err="1"/>
              <a:t>yoo</a:t>
            </a:r>
            <a:r>
              <a:rPr lang="en-GB" altLang="en-US" sz="4800" b="0" dirty="0"/>
              <a:t>/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435FB1-99E3-46BA-9B30-3129960E10D4}"/>
              </a:ext>
            </a:extLst>
          </p:cNvPr>
          <p:cNvSpPr/>
          <p:nvPr/>
        </p:nvSpPr>
        <p:spPr>
          <a:xfrm>
            <a:off x="3167063" y="5681663"/>
            <a:ext cx="4106862" cy="436562"/>
          </a:xfrm>
          <a:prstGeom prst="roundRect">
            <a:avLst>
              <a:gd name="adj" fmla="val 10033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adventure continues next lesson!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3231FD3A-6696-47D3-98F9-7A706A70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314801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0191E428-AE9C-4F3A-BA40-326C8B354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316163"/>
            <a:ext cx="23876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C72E3DD1-4959-4FCE-8615-F3EE309151BF}"/>
              </a:ext>
            </a:extLst>
          </p:cNvPr>
          <p:cNvSpPr/>
          <p:nvPr/>
        </p:nvSpPr>
        <p:spPr>
          <a:xfrm>
            <a:off x="814388" y="1052513"/>
            <a:ext cx="7515225" cy="854075"/>
          </a:xfrm>
          <a:prstGeom prst="roundRect">
            <a:avLst>
              <a:gd name="adj" fmla="val 754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Today, we are learning to read words that contain </a:t>
            </a:r>
            <a:r>
              <a:rPr lang="en-GB" altLang="en-US" sz="2400" b="1" dirty="0" err="1">
                <a:solidFill>
                  <a:schemeClr val="tx1"/>
                </a:solidFill>
              </a:rPr>
              <a:t>u_e</a:t>
            </a:r>
            <a:r>
              <a:rPr lang="en-GB" altLang="en-US" sz="2400" dirty="0">
                <a:solidFill>
                  <a:schemeClr val="tx1"/>
                </a:solidFill>
              </a:rPr>
              <a:t> saying /</a:t>
            </a:r>
            <a:r>
              <a:rPr lang="en-GB" altLang="en-US" sz="2400" dirty="0" err="1">
                <a:solidFill>
                  <a:schemeClr val="tx1"/>
                </a:solidFill>
              </a:rPr>
              <a:t>yoo</a:t>
            </a:r>
            <a:r>
              <a:rPr lang="en-GB" altLang="en-US" sz="2400" dirty="0">
                <a:solidFill>
                  <a:schemeClr val="tx1"/>
                </a:solidFill>
              </a:rPr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198770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F5BA546A-3C01-42C9-9EA8-1B84FE34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883067"/>
            <a:ext cx="7705725" cy="2032754"/>
          </a:xfrm>
          <a:prstGeom prst="roundRect">
            <a:avLst>
              <a:gd name="adj" fmla="val 8569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u</a:t>
            </a:r>
            <a:r>
              <a:rPr lang="en-GB" altLang="en-US" sz="2400" dirty="0">
                <a:solidFill>
                  <a:schemeClr val="tx1"/>
                </a:solidFill>
              </a:rPr>
              <a:t> and </a:t>
            </a:r>
            <a:r>
              <a:rPr lang="en-GB" altLang="en-US" sz="2400" b="1" dirty="0">
                <a:solidFill>
                  <a:schemeClr val="tx1"/>
                </a:solidFill>
              </a:rPr>
              <a:t>e</a:t>
            </a:r>
            <a:r>
              <a:rPr lang="en-GB" altLang="en-US" sz="2400" dirty="0">
                <a:solidFill>
                  <a:schemeClr val="tx1"/>
                </a:solidFill>
              </a:rPr>
              <a:t> are cheeky partners. When </a:t>
            </a:r>
            <a:r>
              <a:rPr lang="en-GB" altLang="en-US" sz="2400" b="1" dirty="0">
                <a:solidFill>
                  <a:schemeClr val="tx1"/>
                </a:solidFill>
              </a:rPr>
              <a:t>u</a:t>
            </a:r>
            <a:r>
              <a:rPr lang="en-GB" altLang="en-US" sz="2400" dirty="0">
                <a:solidFill>
                  <a:schemeClr val="tx1"/>
                </a:solidFill>
              </a:rPr>
              <a:t> and </a:t>
            </a:r>
            <a:r>
              <a:rPr lang="en-GB" altLang="en-US" sz="2400" b="1" dirty="0">
                <a:solidFill>
                  <a:schemeClr val="tx1"/>
                </a:solidFill>
              </a:rPr>
              <a:t>e</a:t>
            </a:r>
            <a:r>
              <a:rPr lang="en-GB" altLang="en-US" sz="2400" dirty="0">
                <a:solidFill>
                  <a:schemeClr val="tx1"/>
                </a:solidFill>
              </a:rPr>
              <a:t> work together, they say /</a:t>
            </a:r>
            <a:r>
              <a:rPr lang="en-GB" altLang="en-US" sz="2400" dirty="0" err="1">
                <a:solidFill>
                  <a:schemeClr val="tx1"/>
                </a:solidFill>
              </a:rPr>
              <a:t>yoo</a:t>
            </a:r>
            <a:r>
              <a:rPr lang="en-GB" altLang="en-US" sz="2400" dirty="0">
                <a:solidFill>
                  <a:schemeClr val="tx1"/>
                </a:solidFill>
              </a:rPr>
              <a:t>/.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u</a:t>
            </a:r>
            <a:r>
              <a:rPr lang="en-GB" altLang="en-US" sz="2400" dirty="0">
                <a:solidFill>
                  <a:schemeClr val="tx1"/>
                </a:solidFill>
              </a:rPr>
              <a:t> and </a:t>
            </a:r>
            <a:r>
              <a:rPr lang="en-GB" altLang="en-US" sz="2400" b="1" dirty="0">
                <a:solidFill>
                  <a:schemeClr val="tx1"/>
                </a:solidFill>
              </a:rPr>
              <a:t>e</a:t>
            </a:r>
            <a:r>
              <a:rPr lang="en-GB" altLang="en-US" sz="2400" dirty="0">
                <a:solidFill>
                  <a:schemeClr val="tx1"/>
                </a:solidFill>
              </a:rPr>
              <a:t> are too cheeky to sit together so they have to have a letter sit between them.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743D1D-D09F-44D5-B5E8-0955B00D0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39975" y="2132856"/>
            <a:ext cx="22320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700" b="1" dirty="0">
                <a:solidFill>
                  <a:srgbClr val="FAB001"/>
                </a:solidFill>
              </a:rPr>
              <a:t>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743B4-8293-478F-A28C-4930E8C6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132856"/>
            <a:ext cx="19812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700" b="1">
                <a:solidFill>
                  <a:srgbClr val="FAB001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5EBC6-8F86-4E47-845D-7CA7BA38B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32856"/>
            <a:ext cx="33845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charset="0"/>
                <a:cs typeface="Tuffy-TTF" panose="020B060306010000000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700" b="1">
                <a:solidFill>
                  <a:schemeClr val="tx1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0207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52951 -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55503 -4.8148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951 -4.81481E-6 L -0.43507 -4.81481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03 -4.81481E-6 L 0.42118 -4.8148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C8F24F-39FE-4434-A75C-F008FFBDC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0599" y="3008497"/>
            <a:ext cx="1733172" cy="3106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66B95-E062-4F44-BB0B-3EF1206D1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14" y="1022202"/>
            <a:ext cx="1684836" cy="5092456"/>
          </a:xfrm>
          <a:prstGeom prst="rect">
            <a:avLst/>
          </a:prstGeom>
        </p:spPr>
      </p:pic>
      <p:sp>
        <p:nvSpPr>
          <p:cNvPr id="9" name="Speech Bubble">
            <a:extLst>
              <a:ext uri="{FF2B5EF4-FFF2-40B4-BE49-F238E27FC236}">
                <a16:creationId xmlns:a16="http://schemas.microsoft.com/office/drawing/2014/main" id="{184A1963-3447-4C0C-A2AA-985511CC1CE1}"/>
              </a:ext>
            </a:extLst>
          </p:cNvPr>
          <p:cNvSpPr/>
          <p:nvPr/>
        </p:nvSpPr>
        <p:spPr>
          <a:xfrm>
            <a:off x="3347864" y="907518"/>
            <a:ext cx="2880320" cy="576064"/>
          </a:xfrm>
          <a:prstGeom prst="wedgeRoundRectCallout">
            <a:avLst>
              <a:gd name="adj1" fmla="val 83829"/>
              <a:gd name="adj2" fmla="val 1729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DD1011-8BF9-4069-9778-2CEFD9C0EFB1}"/>
              </a:ext>
            </a:extLst>
          </p:cNvPr>
          <p:cNvSpPr/>
          <p:nvPr/>
        </p:nvSpPr>
        <p:spPr>
          <a:xfrm>
            <a:off x="1884023" y="2055557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u</a:t>
            </a:r>
            <a:r>
              <a:rPr lang="en-GB" sz="5400" b="1" dirty="0">
                <a:latin typeface="Twinkl" pitchFamily="50" charset="0"/>
              </a:rPr>
              <a:t>s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96C748-FE52-4A68-BB83-E3266FB84075}"/>
              </a:ext>
            </a:extLst>
          </p:cNvPr>
          <p:cNvSpPr/>
          <p:nvPr/>
        </p:nvSpPr>
        <p:spPr>
          <a:xfrm>
            <a:off x="1884023" y="2731909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u</a:t>
            </a:r>
            <a:r>
              <a:rPr lang="en-GB" sz="5400" b="1" dirty="0">
                <a:latin typeface="Twinkl" pitchFamily="50" charset="0"/>
              </a:rPr>
              <a:t>n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1383CA-A046-4B54-8F08-4C459DC2EF26}"/>
              </a:ext>
            </a:extLst>
          </p:cNvPr>
          <p:cNvSpPr/>
          <p:nvPr/>
        </p:nvSpPr>
        <p:spPr>
          <a:xfrm>
            <a:off x="1914652" y="3325915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c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u</a:t>
            </a:r>
            <a:r>
              <a:rPr lang="en-GB" sz="5400" b="1" dirty="0">
                <a:latin typeface="Twinkl" pitchFamily="50" charset="0"/>
              </a:rPr>
              <a:t>t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52B1C-5B7B-40C1-9244-AD61E1862C0A}"/>
              </a:ext>
            </a:extLst>
          </p:cNvPr>
          <p:cNvSpPr/>
          <p:nvPr/>
        </p:nvSpPr>
        <p:spPr>
          <a:xfrm>
            <a:off x="1899642" y="3956664"/>
            <a:ext cx="2541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Twinkl" pitchFamily="50" charset="0"/>
              </a:rPr>
              <a:t>ref</a:t>
            </a:r>
            <a:r>
              <a:rPr lang="en-GB" sz="5400" b="1" dirty="0">
                <a:solidFill>
                  <a:srgbClr val="F9B000"/>
                </a:solidFill>
                <a:latin typeface="Twinkl" pitchFamily="50" charset="0"/>
              </a:rPr>
              <a:t>u</a:t>
            </a:r>
            <a:r>
              <a:rPr lang="en-GB" sz="5400" b="1" dirty="0">
                <a:latin typeface="Twinkl" pitchFamily="50" charset="0"/>
              </a:rPr>
              <a:t>s</a:t>
            </a:r>
            <a:r>
              <a:rPr lang="en-GB" sz="5400" b="1" dirty="0">
                <a:solidFill>
                  <a:srgbClr val="FAB001"/>
                </a:solidFill>
                <a:latin typeface="Twinkl" pitchFamily="50" charset="0"/>
              </a:rPr>
              <a:t>e</a:t>
            </a: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id="{22D78A12-2D3E-411C-8D3E-080A80E8507F}"/>
              </a:ext>
            </a:extLst>
          </p:cNvPr>
          <p:cNvSpPr/>
          <p:nvPr/>
        </p:nvSpPr>
        <p:spPr>
          <a:xfrm>
            <a:off x="5144553" y="3003005"/>
            <a:ext cx="284162" cy="284163"/>
          </a:xfrm>
          <a:prstGeom prst="ellipse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234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E0E36-7636-404F-A535-5A5F69268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-154" r="2018" b="815"/>
          <a:stretch/>
        </p:blipFill>
        <p:spPr>
          <a:xfrm>
            <a:off x="512993" y="476673"/>
            <a:ext cx="8118013" cy="5878418"/>
          </a:xfrm>
          <a:prstGeom prst="roundRect">
            <a:avLst>
              <a:gd name="adj" fmla="val 2728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68BBE4-7CD9-40A2-BB43-4BEF4C9E86C5}"/>
              </a:ext>
            </a:extLst>
          </p:cNvPr>
          <p:cNvSpPr/>
          <p:nvPr/>
        </p:nvSpPr>
        <p:spPr>
          <a:xfrm>
            <a:off x="683568" y="4509120"/>
            <a:ext cx="7776863" cy="167653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Kit and Sam were in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school science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le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ss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on. “Tod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we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use a test tube to do an experiment,” said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their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ea</a:t>
            </a:r>
            <a:r>
              <a:rPr lang="en-GB" sz="1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u="sng" dirty="0" err="1">
                <a:solidFill>
                  <a:prstClr val="black"/>
                </a:solidFill>
                <a:latin typeface="Twinkl" pitchFamily="50" charset="0"/>
              </a:rPr>
              <a:t>ch</a:t>
            </a:r>
            <a:r>
              <a:rPr lang="en-GB" sz="1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u="sng" dirty="0" err="1">
                <a:solidFill>
                  <a:prstClr val="black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Mrs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Tan. “Then, you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all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complete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science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project for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your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home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work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Take a test tube home as you 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ll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n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d to use one for 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your project.”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4F9F1A-6E74-4997-83C1-39B0732DF1D9}"/>
              </a:ext>
            </a:extLst>
          </p:cNvPr>
          <p:cNvSpPr/>
          <p:nvPr/>
        </p:nvSpPr>
        <p:spPr>
          <a:xfrm rot="7906188">
            <a:off x="7743384" y="4577304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E0F752E-4930-4FDC-98C3-6553C3FACD7F}"/>
              </a:ext>
            </a:extLst>
          </p:cNvPr>
          <p:cNvSpPr/>
          <p:nvPr/>
        </p:nvSpPr>
        <p:spPr>
          <a:xfrm rot="7906188">
            <a:off x="1445288" y="4878790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ACACF2D7-3EB6-4D9F-A755-9B8E8E0F78D8}"/>
              </a:ext>
            </a:extLst>
          </p:cNvPr>
          <p:cNvSpPr/>
          <p:nvPr/>
        </p:nvSpPr>
        <p:spPr>
          <a:xfrm rot="7906188">
            <a:off x="7177260" y="5190260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865D15C1-FBF2-49D2-A43B-F61612B008EA}"/>
              </a:ext>
            </a:extLst>
          </p:cNvPr>
          <p:cNvSpPr/>
          <p:nvPr/>
        </p:nvSpPr>
        <p:spPr>
          <a:xfrm rot="7906188">
            <a:off x="5612961" y="5499117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581D4EF-8D16-47BC-AC55-7EE3ADFD1BF6}"/>
              </a:ext>
            </a:extLst>
          </p:cNvPr>
          <p:cNvSpPr/>
          <p:nvPr/>
        </p:nvSpPr>
        <p:spPr>
          <a:xfrm rot="7906188">
            <a:off x="2904229" y="5499115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AE17EDF-04E0-4B38-A144-E33244D9D237}"/>
              </a:ext>
            </a:extLst>
          </p:cNvPr>
          <p:cNvSpPr/>
          <p:nvPr/>
        </p:nvSpPr>
        <p:spPr>
          <a:xfrm rot="7906188">
            <a:off x="2255581" y="5499117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0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5C140-AD31-4B5A-91E7-C949941E0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2257" b="1031"/>
          <a:stretch/>
        </p:blipFill>
        <p:spPr>
          <a:xfrm>
            <a:off x="512992" y="493295"/>
            <a:ext cx="8118014" cy="5861251"/>
          </a:xfrm>
          <a:prstGeom prst="roundRect">
            <a:avLst>
              <a:gd name="adj" fmla="val 2125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5A243B-07F5-4219-9DF3-DB656C2575F5}"/>
              </a:ext>
            </a:extLst>
          </p:cNvPr>
          <p:cNvSpPr/>
          <p:nvPr/>
        </p:nvSpPr>
        <p:spPr>
          <a:xfrm>
            <a:off x="683568" y="4797152"/>
            <a:ext cx="7776863" cy="13885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“C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l!” said Kit. “I f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l just like Alb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Einstein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.”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Who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is he?”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 “He was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very famous scientist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Kit. “The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world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would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be a di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ff</a:t>
            </a:r>
            <a:r>
              <a:rPr lang="en-GB" sz="1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u="sng" dirty="0" err="1">
                <a:solidFill>
                  <a:prstClr val="black"/>
                </a:solidFill>
                <a:latin typeface="Twinkl" pitchFamily="50" charset="0"/>
              </a:rPr>
              <a:t>er</a:t>
            </a:r>
            <a:r>
              <a:rPr lang="en-GB" sz="2000" dirty="0" err="1">
                <a:solidFill>
                  <a:prstClr val="black"/>
                </a:solidFill>
                <a:latin typeface="Twinkl" pitchFamily="50" charset="0"/>
              </a:rPr>
              <a:t>ent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place</a:t>
            </a:r>
            <a:r>
              <a:rPr lang="en-GB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wi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out </a:t>
            </a:r>
            <a:br>
              <a:rPr lang="en-GB" sz="2000" dirty="0">
                <a:solidFill>
                  <a:prstClr val="black"/>
                </a:solidFill>
                <a:latin typeface="Twinkl" pitchFamily="50" charset="0"/>
              </a:rPr>
            </a:b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his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discoveries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.”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winkl" pitchFamily="50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27E309C-50D1-4010-99D5-6CEC9FA8AFFA}"/>
              </a:ext>
            </a:extLst>
          </p:cNvPr>
          <p:cNvSpPr/>
          <p:nvPr/>
        </p:nvSpPr>
        <p:spPr>
          <a:xfrm rot="7906188">
            <a:off x="3969003" y="4885946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0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2CBCCF-655F-4595-9C9C-188F0E8E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/>
          <a:stretch/>
        </p:blipFill>
        <p:spPr>
          <a:xfrm>
            <a:off x="512993" y="497963"/>
            <a:ext cx="8118014" cy="5862074"/>
          </a:xfrm>
          <a:prstGeom prst="roundRect">
            <a:avLst>
              <a:gd name="adj" fmla="val 2163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AC2A9-56EC-4C08-935B-06B976916856}"/>
              </a:ext>
            </a:extLst>
          </p:cNvPr>
          <p:cNvSpPr/>
          <p:nvPr/>
        </p:nvSpPr>
        <p:spPr>
          <a:xfrm>
            <a:off x="683568" y="4797152"/>
            <a:ext cx="7776863" cy="13885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Sam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 wanted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to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find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out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more about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Alb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Einstein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“I have an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idea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,” said Kit and he t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k out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magic watch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“Let’s go and m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 him…he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even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help with our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 science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projects!” The r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m began to fade…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37E4080-FBBB-4A06-B531-039ADEC187BE}"/>
              </a:ext>
            </a:extLst>
          </p:cNvPr>
          <p:cNvSpPr/>
          <p:nvPr/>
        </p:nvSpPr>
        <p:spPr>
          <a:xfrm rot="7906188">
            <a:off x="1989829" y="5772385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4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9A49A-42C4-4F95-9D2C-313D20FB8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074"/>
          <a:stretch/>
        </p:blipFill>
        <p:spPr>
          <a:xfrm>
            <a:off x="512993" y="497963"/>
            <a:ext cx="8118014" cy="5862074"/>
          </a:xfrm>
          <a:prstGeom prst="roundRect">
            <a:avLst>
              <a:gd name="adj" fmla="val 1935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0CA988-54F7-4AD7-838D-4084EBC52BD5}"/>
              </a:ext>
            </a:extLst>
          </p:cNvPr>
          <p:cNvSpPr/>
          <p:nvPr/>
        </p:nvSpPr>
        <p:spPr>
          <a:xfrm>
            <a:off x="683568" y="700906"/>
            <a:ext cx="7776863" cy="138850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Kit and Sam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found themselves 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outside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huge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white house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“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Where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are we?”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Sam.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“This is Alb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t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Einstein’s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home in America.  We must be in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year 1935. That is when 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moved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to this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house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rgbClr val="F9B000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D374736A-6E9A-4910-882B-80D622930A88}"/>
              </a:ext>
            </a:extLst>
          </p:cNvPr>
          <p:cNvSpPr/>
          <p:nvPr/>
        </p:nvSpPr>
        <p:spPr>
          <a:xfrm rot="7906188">
            <a:off x="4752775" y="769091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2841896-0B71-4E90-81FA-16C3C7565929}"/>
              </a:ext>
            </a:extLst>
          </p:cNvPr>
          <p:cNvSpPr/>
          <p:nvPr/>
        </p:nvSpPr>
        <p:spPr>
          <a:xfrm rot="7906188">
            <a:off x="3812496" y="1364314"/>
            <a:ext cx="341312" cy="354013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C1C9C0-C91D-4190-BA5F-3BCB7E319F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074"/>
          <a:stretch/>
        </p:blipFill>
        <p:spPr>
          <a:xfrm>
            <a:off x="512993" y="497963"/>
            <a:ext cx="8106074" cy="5862074"/>
          </a:xfrm>
          <a:prstGeom prst="roundRect">
            <a:avLst>
              <a:gd name="adj" fmla="val 1935"/>
            </a:avLst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rgbClr val="F9B000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37861-3CFE-4F1D-9F4C-96FCD38270D0}"/>
              </a:ext>
            </a:extLst>
          </p:cNvPr>
          <p:cNvSpPr/>
          <p:nvPr/>
        </p:nvSpPr>
        <p:spPr>
          <a:xfrm>
            <a:off x="683568" y="5085184"/>
            <a:ext cx="7776863" cy="110047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Sam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looked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around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as Kit put aw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the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magic watch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“Do you </a:t>
            </a:r>
            <a:r>
              <a:rPr lang="en-GB" sz="2000" u="sng" dirty="0">
                <a:solidFill>
                  <a:prstClr val="black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ink 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should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have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called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and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whether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visit first?”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asked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 Sam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winkl" pitchFamily="50" charset="0"/>
              </a:rPr>
              <a:t>nervously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859</TotalTime>
  <Words>418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Tuffy-TTF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Hood</dc:creator>
  <cp:lastModifiedBy>Shauna Ingram</cp:lastModifiedBy>
  <cp:revision>63</cp:revision>
  <dcterms:created xsi:type="dcterms:W3CDTF">2018-10-11T11:00:54Z</dcterms:created>
  <dcterms:modified xsi:type="dcterms:W3CDTF">2020-05-10T12:03:52Z</dcterms:modified>
</cp:coreProperties>
</file>